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64" y="-26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2020-04-21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emf"/><Relationship Id="rId15" Type="http://schemas.openxmlformats.org/officeDocument/2006/relationships/image" Target="../media/image12.emf"/><Relationship Id="rId10" Type="http://schemas.openxmlformats.org/officeDocument/2006/relationships/image" Target="../media/image7.png"/><Relationship Id="rId9" Type="http://schemas.openxmlformats.org/officeDocument/2006/relationships/image" Target="../media/image6.emf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946400" y="3952240"/>
            <a:ext cx="24841200" cy="61671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Low-Power CMOS Monolithic Sun Sensor with Integrated Window Layer and Light-to-Digital Convertor</a:t>
            </a:r>
          </a:p>
          <a:p>
            <a:pPr algn="ctr"/>
            <a:endParaRPr lang="en-US" altLang="ko-KR" sz="40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algn="ctr"/>
            <a:r>
              <a:rPr lang="en-US" altLang="ko-KR" sz="5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In-Ho Song       Dong-Woo </a:t>
            </a:r>
            <a:r>
              <a:rPr lang="en-US" altLang="ko-KR" sz="5000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Jee</a:t>
            </a:r>
            <a:br>
              <a:rPr lang="en-US" altLang="ko-KR" sz="5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Electronic Engineering,</a:t>
            </a:r>
          </a:p>
          <a:p>
            <a:pPr algn="ctr"/>
            <a:r>
              <a:rPr lang="en-US" altLang="ko-KR" sz="4000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Ajou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University, Suwon, Korea</a:t>
            </a:r>
          </a:p>
          <a:p>
            <a:pPr algn="ctr"/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dwjee@ajou.ac.kr</a:t>
            </a:r>
            <a:endParaRPr lang="ko-KR" altLang="en-US" sz="5000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모서리가 둥근 직사각형 5"/>
              <p:cNvSpPr/>
              <p:nvPr/>
            </p:nvSpPr>
            <p:spPr>
              <a:xfrm>
                <a:off x="2034343" y="10226073"/>
                <a:ext cx="26271417" cy="3746742"/>
              </a:xfrm>
              <a:prstGeom prst="roundRect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4500" i="1" smtClean="0">
                        <a:ln w="28575"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</m:oMath>
                </a14:m>
                <a:r>
                  <a:rPr lang="en-US" altLang="ko-KR" sz="45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Abstract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altLang="ko-KR" sz="38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sun sensor is used for satellites, spacecraft, solar power plants, heliostats and so on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altLang="ko-KR" sz="38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Proposed work aimed for low power, high resolution and high speed with moving average filter after two step coarse-fine conversion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altLang="ko-KR" sz="38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Implemented in 0.18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o-KR" altLang="en-US" sz="3800" i="0" smtClean="0">
                        <a:ln w="28575"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altLang="ko-KR" sz="38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CMOS process, occupies 1.7x2.5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800" i="1" smtClean="0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800" b="0" i="0" smtClean="0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US" altLang="ko-KR" sz="3800" b="0" i="1" smtClean="0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38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core size and consumes less than 220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o-KR" altLang="en-US" sz="3800">
                        <a:ln w="28575"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altLang="ko-KR" sz="38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 at 100kHz reference clock</a:t>
                </a:r>
              </a:p>
            </p:txBody>
          </p:sp>
        </mc:Choice>
        <mc:Fallback>
          <p:sp>
            <p:nvSpPr>
              <p:cNvPr id="6" name="모서리가 둥근 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343" y="10226073"/>
                <a:ext cx="26271417" cy="3746742"/>
              </a:xfrm>
              <a:prstGeom prst="roundRect">
                <a:avLst/>
              </a:prstGeom>
              <a:blipFill>
                <a:blip r:embed="rId2"/>
                <a:stretch>
                  <a:fillRect t="-2606" r="-93" b="-5537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모서리가 둥근 직사각형 5">
                <a:extLst>
                  <a:ext uri="{FF2B5EF4-FFF2-40B4-BE49-F238E27FC236}">
                    <a16:creationId xmlns:a16="http://schemas.microsoft.com/office/drawing/2014/main" id="{D3349032-B2DF-49AF-9238-8E93CE5A722E}"/>
                  </a:ext>
                </a:extLst>
              </p:cNvPr>
              <p:cNvSpPr/>
              <p:nvPr/>
            </p:nvSpPr>
            <p:spPr>
              <a:xfrm>
                <a:off x="2004846" y="14141163"/>
                <a:ext cx="9569938" cy="1066800"/>
              </a:xfrm>
              <a:prstGeom prst="roundRect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4500" b="0" i="0" smtClean="0">
                        <a:ln w="28575"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II</m:t>
                    </m:r>
                  </m:oMath>
                </a14:m>
                <a:r>
                  <a:rPr lang="en-US" altLang="ko-KR" sz="45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Proposed Work</a:t>
                </a:r>
              </a:p>
            </p:txBody>
          </p:sp>
        </mc:Choice>
        <mc:Fallback xmlns="">
          <p:sp>
            <p:nvSpPr>
              <p:cNvPr id="10" name="모서리가 둥근 직사각형 5">
                <a:extLst>
                  <a:ext uri="{FF2B5EF4-FFF2-40B4-BE49-F238E27FC236}">
                    <a16:creationId xmlns:a16="http://schemas.microsoft.com/office/drawing/2014/main" id="{D3349032-B2DF-49AF-9238-8E93CE5A7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46" y="14141163"/>
                <a:ext cx="9569938" cy="1066800"/>
              </a:xfrm>
              <a:prstGeom prst="roundRect">
                <a:avLst/>
              </a:prstGeom>
              <a:blipFill>
                <a:blip r:embed="rId3"/>
                <a:stretch>
                  <a:fillRect b="-14857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1501FDE-5EA3-43C6-8B7A-4B89EC92F779}"/>
              </a:ext>
            </a:extLst>
          </p:cNvPr>
          <p:cNvCxnSpPr>
            <a:cxnSpLocks/>
          </p:cNvCxnSpPr>
          <p:nvPr/>
        </p:nvCxnSpPr>
        <p:spPr>
          <a:xfrm>
            <a:off x="1615440" y="10119360"/>
            <a:ext cx="269748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6D7DF265-B0EC-4AAE-85BA-531C8CFB9309}"/>
              </a:ext>
            </a:extLst>
          </p:cNvPr>
          <p:cNvCxnSpPr>
            <a:cxnSpLocks/>
          </p:cNvCxnSpPr>
          <p:nvPr/>
        </p:nvCxnSpPr>
        <p:spPr>
          <a:xfrm>
            <a:off x="1585943" y="14086451"/>
            <a:ext cx="269748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모서리가 둥근 직사각형 5">
                <a:extLst>
                  <a:ext uri="{FF2B5EF4-FFF2-40B4-BE49-F238E27FC236}">
                    <a16:creationId xmlns:a16="http://schemas.microsoft.com/office/drawing/2014/main" id="{A8E21659-28A9-41F5-A5B0-2E2F8C409A20}"/>
                  </a:ext>
                </a:extLst>
              </p:cNvPr>
              <p:cNvSpPr/>
              <p:nvPr/>
            </p:nvSpPr>
            <p:spPr>
              <a:xfrm>
                <a:off x="2034343" y="33259229"/>
                <a:ext cx="9569938" cy="1066800"/>
              </a:xfrm>
              <a:prstGeom prst="roundRect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4500" b="0" i="0" smtClean="0">
                        <a:ln w="28575"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III</m:t>
                    </m:r>
                  </m:oMath>
                </a14:m>
                <a:r>
                  <a:rPr lang="en-US" altLang="ko-KR" sz="45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Simulation</a:t>
                </a:r>
              </a:p>
            </p:txBody>
          </p:sp>
        </mc:Choice>
        <mc:Fallback xmlns="">
          <p:sp>
            <p:nvSpPr>
              <p:cNvPr id="36" name="모서리가 둥근 직사각형 5">
                <a:extLst>
                  <a:ext uri="{FF2B5EF4-FFF2-40B4-BE49-F238E27FC236}">
                    <a16:creationId xmlns:a16="http://schemas.microsoft.com/office/drawing/2014/main" id="{A8E21659-28A9-41F5-A5B0-2E2F8C409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343" y="33259229"/>
                <a:ext cx="9569938" cy="1066800"/>
              </a:xfrm>
              <a:prstGeom prst="roundRect">
                <a:avLst/>
              </a:prstGeom>
              <a:blipFill>
                <a:blip r:embed="rId6"/>
                <a:stretch>
                  <a:fillRect b="-14857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E5BBF446-4019-4E64-A8CA-866C3A35F828}"/>
              </a:ext>
            </a:extLst>
          </p:cNvPr>
          <p:cNvCxnSpPr>
            <a:cxnSpLocks/>
          </p:cNvCxnSpPr>
          <p:nvPr/>
        </p:nvCxnSpPr>
        <p:spPr>
          <a:xfrm>
            <a:off x="1615440" y="33367851"/>
            <a:ext cx="269748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모서리가 둥근 직사각형 5">
                <a:extLst>
                  <a:ext uri="{FF2B5EF4-FFF2-40B4-BE49-F238E27FC236}">
                    <a16:creationId xmlns:a16="http://schemas.microsoft.com/office/drawing/2014/main" id="{84BF116D-CCFD-41E2-B581-AE2D977C22AC}"/>
                  </a:ext>
                </a:extLst>
              </p:cNvPr>
              <p:cNvSpPr/>
              <p:nvPr/>
            </p:nvSpPr>
            <p:spPr>
              <a:xfrm>
                <a:off x="16446379" y="33259229"/>
                <a:ext cx="8340870" cy="1066800"/>
              </a:xfrm>
              <a:prstGeom prst="roundRect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4500" b="0" i="0" smtClean="0">
                        <a:ln w="28575"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altLang="ko-KR" sz="45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Conclusion</a:t>
                </a:r>
              </a:p>
            </p:txBody>
          </p:sp>
        </mc:Choice>
        <mc:Fallback>
          <p:sp>
            <p:nvSpPr>
              <p:cNvPr id="39" name="모서리가 둥근 직사각형 5">
                <a:extLst>
                  <a:ext uri="{FF2B5EF4-FFF2-40B4-BE49-F238E27FC236}">
                    <a16:creationId xmlns:a16="http://schemas.microsoft.com/office/drawing/2014/main" id="{84BF116D-CCFD-41E2-B581-AE2D977C2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6379" y="33259229"/>
                <a:ext cx="8340870" cy="1066800"/>
              </a:xfrm>
              <a:prstGeom prst="roundRect">
                <a:avLst/>
              </a:prstGeom>
              <a:blipFill>
                <a:blip r:embed="rId7"/>
                <a:stretch>
                  <a:fillRect b="-14857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CD206A15-E4F8-46B5-9152-A4F04B64907D}"/>
              </a:ext>
            </a:extLst>
          </p:cNvPr>
          <p:cNvCxnSpPr>
            <a:cxnSpLocks/>
          </p:cNvCxnSpPr>
          <p:nvPr/>
        </p:nvCxnSpPr>
        <p:spPr>
          <a:xfrm flipV="1">
            <a:off x="16110547" y="33478069"/>
            <a:ext cx="0" cy="7143719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C374FD2B-74B0-41DC-A901-5D512F779E87}"/>
              </a:ext>
            </a:extLst>
          </p:cNvPr>
          <p:cNvSpPr/>
          <p:nvPr/>
        </p:nvSpPr>
        <p:spPr>
          <a:xfrm>
            <a:off x="19023773" y="30069383"/>
            <a:ext cx="41527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/>
              <a:t>Proposed circuit diagram</a:t>
            </a:r>
            <a:endParaRPr lang="ko-KR" altLang="en-US" sz="3000" b="1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39203680-5AFF-4CA4-812B-5D04E59D9B60}"/>
              </a:ext>
            </a:extLst>
          </p:cNvPr>
          <p:cNvSpPr/>
          <p:nvPr/>
        </p:nvSpPr>
        <p:spPr>
          <a:xfrm>
            <a:off x="3469941" y="40353780"/>
            <a:ext cx="37568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/>
              <a:t>Chip Photomicrograph</a:t>
            </a:r>
            <a:endParaRPr lang="ko-KR" altLang="en-US" sz="3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모서리가 둥근 직사각형 5">
                <a:extLst>
                  <a:ext uri="{FF2B5EF4-FFF2-40B4-BE49-F238E27FC236}">
                    <a16:creationId xmlns:a16="http://schemas.microsoft.com/office/drawing/2014/main" id="{775346E7-0D34-4167-824A-478CC726E695}"/>
                  </a:ext>
                </a:extLst>
              </p:cNvPr>
              <p:cNvSpPr/>
              <p:nvPr/>
            </p:nvSpPr>
            <p:spPr>
              <a:xfrm>
                <a:off x="16470302" y="34204109"/>
                <a:ext cx="12298126" cy="3870377"/>
              </a:xfrm>
              <a:prstGeom prst="roundRect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altLang="ko-KR" sz="38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 step coarse-fine conversion digital sun sensor was implemented in 0.18um CMOS process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altLang="ko-KR" sz="38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Proposed sun sensor with digital filter consumes 220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o-KR" altLang="en-US" sz="3800" i="0" smtClean="0">
                        <a:ln w="28575"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μ</m:t>
                    </m:r>
                  </m:oMath>
                </a14:m>
                <a:r>
                  <a:rPr lang="en-US" altLang="ko-KR" sz="38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 at 100kHz clock with 25kHz update rate and aimed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800" i="1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3800" i="1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0.001</m:t>
                        </m:r>
                      </m:e>
                      <m:sup>
                        <m:r>
                          <a:rPr lang="en-US" altLang="ko-KR" sz="3800" i="1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ko-KR" sz="38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resolution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en-US" altLang="ko-KR" sz="3800" dirty="0">
                  <a:ln w="28575">
                    <a:noFill/>
                    <a:prstDash val="dash"/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모서리가 둥근 직사각형 5">
                <a:extLst>
                  <a:ext uri="{FF2B5EF4-FFF2-40B4-BE49-F238E27FC236}">
                    <a16:creationId xmlns:a16="http://schemas.microsoft.com/office/drawing/2014/main" id="{775346E7-0D34-4167-824A-478CC726E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302" y="34204109"/>
                <a:ext cx="12298126" cy="3870377"/>
              </a:xfrm>
              <a:prstGeom prst="roundRect">
                <a:avLst/>
              </a:prstGeom>
              <a:blipFill>
                <a:blip r:embed="rId8"/>
                <a:stretch>
                  <a:fillRect r="-99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>
            <a:extLst>
              <a:ext uri="{FF2B5EF4-FFF2-40B4-BE49-F238E27FC236}">
                <a16:creationId xmlns:a16="http://schemas.microsoft.com/office/drawing/2014/main" id="{B89D934F-26E3-4109-AE6C-158C2DD1CA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016" y="35023173"/>
            <a:ext cx="6689593" cy="479485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AF086002-5346-44A4-89A8-B8A50CB06BEF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9825495" y="37579204"/>
            <a:ext cx="5312111" cy="3059875"/>
          </a:xfrm>
          <a:prstGeom prst="rect">
            <a:avLst/>
          </a:prstGeom>
        </p:spPr>
      </p:pic>
      <p:sp>
        <p:nvSpPr>
          <p:cNvPr id="28" name="모서리가 둥근 직사각형 5">
            <a:extLst>
              <a:ext uri="{FF2B5EF4-FFF2-40B4-BE49-F238E27FC236}">
                <a16:creationId xmlns:a16="http://schemas.microsoft.com/office/drawing/2014/main" id="{9FB92D29-E4B0-41E2-967F-8081EDBE3C23}"/>
              </a:ext>
            </a:extLst>
          </p:cNvPr>
          <p:cNvSpPr/>
          <p:nvPr/>
        </p:nvSpPr>
        <p:spPr>
          <a:xfrm>
            <a:off x="2946400" y="29915661"/>
            <a:ext cx="23524600" cy="3585939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ko-KR" sz="3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two step coarse-fine conversion could reduce power consumption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ko-KR" sz="3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average filter after fine conversion in this work, aimed for high resolution with adjusting sampling clock speed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ko-KR" sz="3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between digital filter outputs could get better accuracy and robust to other distractors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F8E9E1D-3CEC-4C68-BA45-4867EAFF94E8}"/>
              </a:ext>
            </a:extLst>
          </p:cNvPr>
          <p:cNvSpPr/>
          <p:nvPr/>
        </p:nvSpPr>
        <p:spPr>
          <a:xfrm>
            <a:off x="11604150" y="40498706"/>
            <a:ext cx="17971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/>
              <a:t>Test setup</a:t>
            </a:r>
            <a:endParaRPr lang="ko-KR" altLang="en-US" sz="3000" b="1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C8204D4-6076-439A-8D33-0A85FCE263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86606" y="15131923"/>
            <a:ext cx="10528112" cy="147695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19D6ABC-7911-4998-BA6A-5D11118F14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254" y="15759526"/>
            <a:ext cx="5035027" cy="226443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7F71069-0AD2-4311-B275-9C59A9E366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7091" y="18782894"/>
            <a:ext cx="9620018" cy="551322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1015FF2-925D-4550-8AF2-70554FAEF6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4747" y="25210777"/>
            <a:ext cx="7235723" cy="4903898"/>
          </a:xfrm>
          <a:prstGeom prst="rect">
            <a:avLst/>
          </a:prstGeom>
        </p:spPr>
      </p:pic>
      <p:sp>
        <p:nvSpPr>
          <p:cNvPr id="46" name="직사각형 45">
            <a:extLst>
              <a:ext uri="{FF2B5EF4-FFF2-40B4-BE49-F238E27FC236}">
                <a16:creationId xmlns:a16="http://schemas.microsoft.com/office/drawing/2014/main" id="{641D97BF-797F-4C07-ADE9-CEBFADB613C1}"/>
              </a:ext>
            </a:extLst>
          </p:cNvPr>
          <p:cNvSpPr/>
          <p:nvPr/>
        </p:nvSpPr>
        <p:spPr>
          <a:xfrm>
            <a:off x="7226803" y="18174585"/>
            <a:ext cx="31952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/>
              <a:t>Conventional work</a:t>
            </a:r>
            <a:endParaRPr lang="ko-KR" altLang="en-US" sz="3000" b="1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809FC4C-D6BF-48A9-AF4D-EDE164DDBCD2}"/>
              </a:ext>
            </a:extLst>
          </p:cNvPr>
          <p:cNvSpPr/>
          <p:nvPr/>
        </p:nvSpPr>
        <p:spPr>
          <a:xfrm>
            <a:off x="7226803" y="24296181"/>
            <a:ext cx="30927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/>
              <a:t>Proposed Concept</a:t>
            </a:r>
            <a:endParaRPr lang="ko-KR" altLang="en-US" sz="3000" b="1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DEA40B75-ECB5-423F-A877-680F024F7BAF}"/>
              </a:ext>
            </a:extLst>
          </p:cNvPr>
          <p:cNvSpPr/>
          <p:nvPr/>
        </p:nvSpPr>
        <p:spPr>
          <a:xfrm>
            <a:off x="7569557" y="30013239"/>
            <a:ext cx="24072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/>
              <a:t>Window layer</a:t>
            </a:r>
            <a:endParaRPr lang="ko-KR" altLang="en-US" sz="3000" b="1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D1E881B-B350-4091-816B-4770C08C0C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19754" y="33581575"/>
            <a:ext cx="5804052" cy="34364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691F3A82-6B64-4B31-804C-07FACF118168}"/>
                  </a:ext>
                </a:extLst>
              </p:cNvPr>
              <p:cNvSpPr/>
              <p:nvPr/>
            </p:nvSpPr>
            <p:spPr>
              <a:xfrm>
                <a:off x="10981190" y="35017348"/>
                <a:ext cx="3111493" cy="485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5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500" b="0" i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  <m:sup>
                        <m:r>
                          <a:rPr lang="en-US" altLang="ko-KR" sz="25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ko-KR" altLang="en-US" sz="2500" dirty="0"/>
                  <a:t> </a:t>
                </a:r>
                <a:r>
                  <a:rPr lang="en-US" altLang="ko-KR" sz="2500" dirty="0"/>
                  <a:t>LDC measurement</a:t>
                </a:r>
                <a:endParaRPr lang="ko-KR" altLang="en-US" sz="2500" dirty="0"/>
              </a:p>
            </p:txBody>
          </p:sp>
        </mc:Choice>
        <mc:Fallback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691F3A82-6B64-4B31-804C-07FACF118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190" y="35017348"/>
                <a:ext cx="3111493" cy="485710"/>
              </a:xfrm>
              <a:prstGeom prst="rect">
                <a:avLst/>
              </a:prstGeom>
              <a:blipFill>
                <a:blip r:embed="rId16"/>
                <a:stretch>
                  <a:fillRect l="-783" t="-6250" r="-1957" b="-3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672D7EC5-64D6-4458-AB19-3A045FC62EA8}"/>
                  </a:ext>
                </a:extLst>
              </p:cNvPr>
              <p:cNvSpPr/>
              <p:nvPr/>
            </p:nvSpPr>
            <p:spPr>
              <a:xfrm>
                <a:off x="10981190" y="36955643"/>
                <a:ext cx="3111493" cy="485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5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500" b="0" i="0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altLang="ko-KR" sz="25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ko-KR" altLang="en-US" sz="2500" dirty="0"/>
                  <a:t> </a:t>
                </a:r>
                <a:r>
                  <a:rPr lang="en-US" altLang="ko-KR" sz="2500" dirty="0"/>
                  <a:t>LDC measurement</a:t>
                </a:r>
                <a:endParaRPr lang="ko-KR" altLang="en-US" sz="2500" dirty="0"/>
              </a:p>
            </p:txBody>
          </p:sp>
        </mc:Choice>
        <mc:Fallback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672D7EC5-64D6-4458-AB19-3A045FC62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190" y="36955643"/>
                <a:ext cx="3111493" cy="485710"/>
              </a:xfrm>
              <a:prstGeom prst="rect">
                <a:avLst/>
              </a:prstGeom>
              <a:blipFill>
                <a:blip r:embed="rId17"/>
                <a:stretch>
                  <a:fillRect l="-587" t="-6250" r="-1957" b="-3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3255</TotalTime>
  <Words>208</Words>
  <Application>Microsoft Office PowerPoint</Application>
  <PresentationFormat>사용자 지정</PresentationFormat>
  <Paragraphs>25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인호 송</cp:lastModifiedBy>
  <cp:revision>53</cp:revision>
  <dcterms:created xsi:type="dcterms:W3CDTF">2018-03-08T06:02:33Z</dcterms:created>
  <dcterms:modified xsi:type="dcterms:W3CDTF">2020-04-22T09:48:06Z</dcterms:modified>
</cp:coreProperties>
</file>